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72" r:id="rId6"/>
    <p:sldId id="269" r:id="rId7"/>
    <p:sldId id="273" r:id="rId8"/>
    <p:sldId id="260" r:id="rId9"/>
    <p:sldId id="270" r:id="rId10"/>
    <p:sldId id="274" r:id="rId11"/>
    <p:sldId id="261" r:id="rId12"/>
    <p:sldId id="263" r:id="rId13"/>
    <p:sldId id="265" r:id="rId14"/>
    <p:sldId id="262" r:id="rId15"/>
    <p:sldId id="275" r:id="rId16"/>
    <p:sldId id="264" r:id="rId17"/>
    <p:sldId id="271" r:id="rId18"/>
    <p:sldId id="266" r:id="rId19"/>
    <p:sldId id="267" r:id="rId20"/>
    <p:sldId id="26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8E40"/>
    <a:srgbClr val="7B1367"/>
    <a:srgbClr val="003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40" autoAdjust="0"/>
  </p:normalViewPr>
  <p:slideViewPr>
    <p:cSldViewPr>
      <p:cViewPr varScale="1">
        <p:scale>
          <a:sx n="86" d="100"/>
          <a:sy n="86"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9E5C2-C44B-46D3-B432-91DB088A4CAE}" type="datetimeFigureOut">
              <a:rPr lang="en-US" smtClean="0"/>
              <a:pPr/>
              <a:t>11/24/2020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ABA31-68B5-45AE-9BEE-634A9FED160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BF5AF-9A5E-4E48-807C-EE058D7EC0A4}"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11F9B-FBBB-45F8-BD8E-078A671F36A3}"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B5F61-7A29-4B5D-A152-247418C574FF}"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C353-3ADA-4708-82DC-3CA9A6BEA42F}"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0376E-5519-4540-9E35-C2F5C81BF554}"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30E0B7-E15A-4523-9DDD-ABB52E54FC4B}"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C3C42C-C559-446A-B58F-4614F3600443}" type="datetime1">
              <a:rPr lang="en-US" smtClean="0"/>
              <a:pPr/>
              <a:t>11/24/2020</a:t>
            </a:fld>
            <a:endParaRPr lang="en-US"/>
          </a:p>
        </p:txBody>
      </p:sp>
      <p:sp>
        <p:nvSpPr>
          <p:cNvPr id="8" name="Footer Placeholder 7"/>
          <p:cNvSpPr>
            <a:spLocks noGrp="1"/>
          </p:cNvSpPr>
          <p:nvPr>
            <p:ph type="ftr" sz="quarter" idx="11"/>
          </p:nvPr>
        </p:nvSpPr>
        <p:spPr/>
        <p:txBody>
          <a:bodyPr/>
          <a:lstStyle/>
          <a:p>
            <a:r>
              <a:rPr lang="en-IN" smtClean="0"/>
              <a:t>SARADA KRISHNA HOMOEOPATHIC MEDICAL COLLEGE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1B4CA-6AE4-4646-9696-1A1521D96368}" type="datetime1">
              <a:rPr lang="en-US" smtClean="0"/>
              <a:pPr/>
              <a:t>11/24/2020</a:t>
            </a:fld>
            <a:endParaRPr lang="en-US"/>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4A52A-89AA-4C40-A2C1-5885407BE598}" type="datetime1">
              <a:rPr lang="en-US" smtClean="0"/>
              <a:pPr/>
              <a:t>11/24/2020</a:t>
            </a:fld>
            <a:endParaRPr lang="en-US"/>
          </a:p>
        </p:txBody>
      </p:sp>
      <p:sp>
        <p:nvSpPr>
          <p:cNvPr id="3" name="Footer Placeholder 2"/>
          <p:cNvSpPr>
            <a:spLocks noGrp="1"/>
          </p:cNvSpPr>
          <p:nvPr>
            <p:ph type="ftr" sz="quarter" idx="11"/>
          </p:nvPr>
        </p:nvSpPr>
        <p:spPr/>
        <p:txBody>
          <a:bodyPr/>
          <a:lstStyle/>
          <a:p>
            <a:r>
              <a:rPr lang="en-IN" smtClean="0"/>
              <a:t>SARADA KRISHNA HOMOEOPATHIC MEDICAL COLLEGE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7FD19-0C68-420B-B08D-9EF0EAFFA67F}"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7CD14-09BF-4710-9A1A-05749DD69D5F}"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t="-9000" b="-5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8F8FA-CBF7-4C21-A085-ED29BB3C7E6C}" type="datetime1">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SARADA KRISHNA HOMOEOPATHIC MEDICAL COLLEGE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3124200"/>
          </a:xfrm>
        </p:spPr>
        <p:txBody>
          <a:bodyPr>
            <a:noAutofit/>
          </a:bodyPr>
          <a:lstStyle/>
          <a:p>
            <a:r>
              <a:rPr lang="en-US" sz="5400" b="1" dirty="0" smtClean="0">
                <a:latin typeface="Berlin Sans FB" pitchFamily="34" charset="0"/>
              </a:rPr>
              <a:t>REPERTORY </a:t>
            </a:r>
            <a:br>
              <a:rPr lang="en-US" sz="5400" b="1" dirty="0" smtClean="0">
                <a:latin typeface="Berlin Sans FB" pitchFamily="34" charset="0"/>
              </a:rPr>
            </a:br>
            <a:r>
              <a:rPr lang="en-US" sz="5400" b="1" dirty="0" smtClean="0">
                <a:latin typeface="Berlin Sans FB" pitchFamily="34" charset="0"/>
              </a:rPr>
              <a:t>TO THE  </a:t>
            </a:r>
            <a:br>
              <a:rPr lang="en-US" sz="5400" b="1" dirty="0" smtClean="0">
                <a:latin typeface="Berlin Sans FB" pitchFamily="34" charset="0"/>
              </a:rPr>
            </a:br>
            <a:r>
              <a:rPr lang="en-US" sz="5400" b="1" dirty="0" smtClean="0">
                <a:latin typeface="Berlin Sans FB" pitchFamily="34" charset="0"/>
              </a:rPr>
              <a:t>RHEUMATIC REMEDIES</a:t>
            </a:r>
            <a:endParaRPr lang="en-US" sz="5400" b="1" dirty="0">
              <a:latin typeface="Berlin Sans FB" pitchFamily="34" charset="0"/>
            </a:endParaRPr>
          </a:p>
        </p:txBody>
      </p:sp>
      <p:sp>
        <p:nvSpPr>
          <p:cNvPr id="3" name="Subtitle 2"/>
          <p:cNvSpPr>
            <a:spLocks noGrp="1"/>
          </p:cNvSpPr>
          <p:nvPr>
            <p:ph type="subTitle" idx="1"/>
          </p:nvPr>
        </p:nvSpPr>
        <p:spPr>
          <a:xfrm>
            <a:off x="-152400" y="4968875"/>
            <a:ext cx="3505200" cy="1752600"/>
          </a:xfrm>
        </p:spPr>
        <p:txBody>
          <a:bodyPr>
            <a:normAutofit/>
          </a:bodyPr>
          <a:lstStyle/>
          <a:p>
            <a:endParaRPr lang="en-US" sz="4400" b="1" dirty="0" smtClean="0">
              <a:solidFill>
                <a:srgbClr val="002060"/>
              </a:solidFill>
              <a:latin typeface="Bernard MT Condensed" pitchFamily="18" charset="0"/>
            </a:endParaRPr>
          </a:p>
          <a:p>
            <a:pPr algn="l"/>
            <a:r>
              <a:rPr lang="en-US" sz="4400" b="1" dirty="0" err="1" smtClean="0">
                <a:solidFill>
                  <a:srgbClr val="002060"/>
                </a:solidFill>
                <a:latin typeface="Bernard MT Condensed" pitchFamily="18" charset="0"/>
              </a:rPr>
              <a:t>H.A.ROBERTS</a:t>
            </a:r>
            <a:endParaRPr lang="en-US" sz="4400" b="1" dirty="0">
              <a:solidFill>
                <a:srgbClr val="002060"/>
              </a:solidFill>
              <a:latin typeface="Bernard MT Condensed"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pic>
        <p:nvPicPr>
          <p:cNvPr id="1026" name="Picture 2" descr="C:\Users\FATHIMA MUJAHITHA\Desktop\OCR\9788170214564.jpg"/>
          <p:cNvPicPr>
            <a:picLocks noChangeAspect="1" noChangeArrowheads="1"/>
          </p:cNvPicPr>
          <p:nvPr/>
        </p:nvPicPr>
        <p:blipFill>
          <a:blip r:embed="rId2"/>
          <a:srcRect/>
          <a:stretch>
            <a:fillRect/>
          </a:stretch>
        </p:blipFill>
        <p:spPr bwMode="auto">
          <a:xfrm>
            <a:off x="0" y="2902419"/>
            <a:ext cx="1816100" cy="2894183"/>
          </a:xfrm>
          <a:prstGeom prst="rect">
            <a:avLst/>
          </a:prstGeom>
          <a:noFill/>
        </p:spPr>
      </p:pic>
      <p:sp>
        <p:nvSpPr>
          <p:cNvPr id="6" name="TextBox 2"/>
          <p:cNvSpPr txBox="1">
            <a:spLocks/>
          </p:cNvSpPr>
          <p:nvPr/>
        </p:nvSpPr>
        <p:spPr>
          <a:xfrm>
            <a:off x="3581400" y="4989822"/>
            <a:ext cx="6400800" cy="1366528"/>
          </a:xfrm>
          <a:prstGeom prst="rect">
            <a:avLst/>
          </a:prstGeom>
          <a:noFill/>
        </p:spPr>
        <p:txBody>
          <a:bodyPr vert="horz" wrap="square" lIns="91440" tIns="45720" rIns="91440" bIns="4572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rgbClr val="FF0000"/>
                </a:solidFill>
                <a:latin typeface="Times New Roman" panose="02020603050405020304" pitchFamily="18" charset="0"/>
                <a:cs typeface="Times New Roman" panose="02020603050405020304" pitchFamily="18" charset="0"/>
              </a:rPr>
              <a:t>Dr. V. SATHISH KUMAR, M.D (</a:t>
            </a:r>
            <a:r>
              <a:rPr lang="en-US" sz="1800" dirty="0" err="1" smtClean="0">
                <a:solidFill>
                  <a:srgbClr val="FF0000"/>
                </a:solidFill>
                <a:latin typeface="Times New Roman" panose="02020603050405020304" pitchFamily="18" charset="0"/>
                <a:cs typeface="Times New Roman" panose="02020603050405020304" pitchFamily="18" charset="0"/>
              </a:rPr>
              <a:t>Hom</a:t>
            </a:r>
            <a:r>
              <a:rPr lang="en-US" sz="1800" dirty="0" smtClean="0">
                <a:solidFill>
                  <a:srgbClr val="FF0000"/>
                </a:solidFill>
                <a:latin typeface="Times New Roman" panose="02020603050405020304" pitchFamily="18" charset="0"/>
                <a:cs typeface="Times New Roman" panose="02020603050405020304" pitchFamily="18" charset="0"/>
              </a:rPr>
              <a:t>)</a:t>
            </a:r>
          </a:p>
          <a:p>
            <a:r>
              <a:rPr lang="en-US" sz="1800" dirty="0" smtClean="0">
                <a:solidFill>
                  <a:srgbClr val="FF0000"/>
                </a:solidFill>
                <a:latin typeface="Times New Roman" panose="02020603050405020304" pitchFamily="18" charset="0"/>
                <a:cs typeface="Times New Roman" panose="02020603050405020304" pitchFamily="18" charset="0"/>
              </a:rPr>
              <a:t>HOD and Professor, Department of Repertory</a:t>
            </a:r>
          </a:p>
          <a:p>
            <a:r>
              <a:rPr lang="en-US" sz="1800" dirty="0" err="1" smtClean="0">
                <a:solidFill>
                  <a:srgbClr val="FF0000"/>
                </a:solidFill>
                <a:latin typeface="Times New Roman" panose="02020603050405020304" pitchFamily="18" charset="0"/>
                <a:cs typeface="Times New Roman" panose="02020603050405020304" pitchFamily="18" charset="0"/>
              </a:rPr>
              <a:t>Sarada</a:t>
            </a:r>
            <a:r>
              <a:rPr lang="en-US" sz="1800" dirty="0" smtClean="0">
                <a:solidFill>
                  <a:srgbClr val="FF0000"/>
                </a:solidFill>
                <a:latin typeface="Times New Roman" panose="02020603050405020304" pitchFamily="18" charset="0"/>
                <a:cs typeface="Times New Roman" panose="02020603050405020304" pitchFamily="18" charset="0"/>
              </a:rPr>
              <a:t> Krishna Homoeopathic Medical College</a:t>
            </a:r>
          </a:p>
          <a:p>
            <a:r>
              <a:rPr lang="en-US" sz="1800" dirty="0" err="1" smtClean="0">
                <a:solidFill>
                  <a:srgbClr val="FF0000"/>
                </a:solidFill>
                <a:latin typeface="Times New Roman" panose="02020603050405020304" pitchFamily="18" charset="0"/>
                <a:cs typeface="Times New Roman" panose="02020603050405020304" pitchFamily="18" charset="0"/>
              </a:rPr>
              <a:t>Kulasekharam</a:t>
            </a:r>
            <a:endParaRPr lang="en-IN" sz="1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b="1" dirty="0" smtClean="0"/>
              <a:t>All the conditions grouped under the term Rheumatism affect similar tissues, produce similar sensations, and are affected by similar modalities in relationship to certain remedies.</a:t>
            </a:r>
          </a:p>
          <a:p>
            <a:endParaRPr lang="en-US" b="1" dirty="0" smtClean="0"/>
          </a:p>
          <a:p>
            <a:r>
              <a:rPr lang="en-US" b="1" dirty="0" smtClean="0"/>
              <a:t> Because some remedies have special affinity for certain tissues like muscles, tendons, synovial membrane etc.</a:t>
            </a: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3352800"/>
          </a:xfrm>
        </p:spPr>
        <p:txBody>
          <a:bodyPr>
            <a:normAutofit lnSpcReduction="10000"/>
          </a:bodyPr>
          <a:lstStyle/>
          <a:p>
            <a:pPr fontAlgn="base">
              <a:buNone/>
            </a:pPr>
            <a:r>
              <a:rPr lang="en-US" b="1" dirty="0" smtClean="0"/>
              <a:t>The chapters are arranged anatomically starting with the chapter MODALITIES.</a:t>
            </a:r>
          </a:p>
          <a:p>
            <a:pPr fontAlgn="base"/>
            <a:r>
              <a:rPr lang="en-US" b="1" dirty="0" smtClean="0"/>
              <a:t>Each chapter is arranged in similar pattern</a:t>
            </a:r>
          </a:p>
          <a:p>
            <a:pPr lvl="0" fontAlgn="base"/>
            <a:r>
              <a:rPr lang="en-US" b="1" dirty="0" smtClean="0"/>
              <a:t>Modalities</a:t>
            </a:r>
          </a:p>
          <a:p>
            <a:pPr lvl="0" fontAlgn="base"/>
            <a:r>
              <a:rPr lang="en-US" b="1" dirty="0" smtClean="0"/>
              <a:t>Location and extension</a:t>
            </a:r>
          </a:p>
          <a:p>
            <a:pPr lvl="0" fontAlgn="base"/>
            <a:r>
              <a:rPr lang="en-US" b="1" dirty="0" smtClean="0"/>
              <a:t>Sensations</a:t>
            </a:r>
          </a:p>
          <a:p>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Autofit/>
          </a:bodyPr>
          <a:lstStyle/>
          <a:p>
            <a:pPr fontAlgn="base"/>
            <a:r>
              <a:rPr lang="en-US" sz="2400" b="1" dirty="0" smtClean="0"/>
              <a:t>The chapters are</a:t>
            </a:r>
          </a:p>
          <a:p>
            <a:pPr lvl="1" fontAlgn="base"/>
            <a:r>
              <a:rPr lang="en-US" sz="2400" b="1" dirty="0" smtClean="0"/>
              <a:t>Modalities</a:t>
            </a:r>
          </a:p>
          <a:p>
            <a:pPr lvl="1" fontAlgn="base"/>
            <a:r>
              <a:rPr lang="en-US" sz="2400" b="1" dirty="0" smtClean="0"/>
              <a:t>Symptoms in general ( concomitants )</a:t>
            </a:r>
          </a:p>
          <a:p>
            <a:pPr lvl="1" fontAlgn="base"/>
            <a:r>
              <a:rPr lang="en-US" sz="2400" b="1" dirty="0" smtClean="0"/>
              <a:t>Head</a:t>
            </a:r>
          </a:p>
          <a:p>
            <a:pPr lvl="1" fontAlgn="base"/>
            <a:r>
              <a:rPr lang="en-US" sz="2400" b="1" dirty="0" smtClean="0"/>
              <a:t>Eyes</a:t>
            </a:r>
          </a:p>
          <a:p>
            <a:pPr lvl="1" fontAlgn="base"/>
            <a:r>
              <a:rPr lang="en-US" sz="2400" b="1" dirty="0" smtClean="0"/>
              <a:t>Ears</a:t>
            </a:r>
          </a:p>
          <a:p>
            <a:pPr lvl="1" fontAlgn="base"/>
            <a:r>
              <a:rPr lang="en-US" sz="2400" b="1" dirty="0" smtClean="0"/>
              <a:t>Nose</a:t>
            </a:r>
          </a:p>
          <a:p>
            <a:pPr lvl="1" fontAlgn="base"/>
            <a:r>
              <a:rPr lang="en-US" sz="2400" b="1" dirty="0" smtClean="0"/>
              <a:t>Face and Teeth</a:t>
            </a:r>
          </a:p>
          <a:p>
            <a:pPr lvl="1" fontAlgn="base"/>
            <a:r>
              <a:rPr lang="en-US" sz="2400" b="1" dirty="0" smtClean="0"/>
              <a:t>Mouth and Tongue</a:t>
            </a:r>
          </a:p>
          <a:p>
            <a:pPr lvl="1" fontAlgn="base"/>
            <a:r>
              <a:rPr lang="en-US" sz="2400" b="1" dirty="0" smtClean="0"/>
              <a:t>Throat</a:t>
            </a:r>
          </a:p>
          <a:p>
            <a:pPr lvl="1" fontAlgn="base"/>
            <a:r>
              <a:rPr lang="en-US" sz="2400" b="1" dirty="0" smtClean="0"/>
              <a:t>Stomach</a:t>
            </a:r>
          </a:p>
          <a:p>
            <a:pPr lvl="1" fontAlgn="base"/>
            <a:r>
              <a:rPr lang="en-US" sz="2400" b="1" dirty="0" smtClean="0"/>
              <a:t>Hypochondria ( liver and spleen )</a:t>
            </a:r>
          </a:p>
          <a:p>
            <a:pPr lvl="1" fontAlgn="base"/>
            <a:r>
              <a:rPr lang="en-US" sz="2400" b="1" dirty="0" smtClean="0"/>
              <a:t>Abdomen, Rectum and Stool, etc</a:t>
            </a: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440363"/>
          </a:xfrm>
        </p:spPr>
        <p:txBody>
          <a:bodyPr>
            <a:noAutofit/>
          </a:bodyPr>
          <a:lstStyle/>
          <a:p>
            <a:pPr lvl="1" fontAlgn="base"/>
            <a:r>
              <a:rPr lang="en-US" sz="2400" b="1" dirty="0" smtClean="0"/>
              <a:t>Urinary organs</a:t>
            </a:r>
          </a:p>
          <a:p>
            <a:pPr lvl="1" fontAlgn="base"/>
            <a:r>
              <a:rPr lang="en-US" sz="2400" b="1" dirty="0" smtClean="0"/>
              <a:t>Sexual organs  – male, female</a:t>
            </a:r>
          </a:p>
          <a:p>
            <a:pPr lvl="1" fontAlgn="base"/>
            <a:r>
              <a:rPr lang="en-US" sz="2400" b="1" dirty="0" smtClean="0"/>
              <a:t>Voice , Chest, Respiration, Cough</a:t>
            </a:r>
          </a:p>
          <a:p>
            <a:pPr lvl="1" fontAlgn="base"/>
            <a:r>
              <a:rPr lang="en-US" sz="2400" b="1" dirty="0" smtClean="0"/>
              <a:t>Heart and Circulation</a:t>
            </a:r>
          </a:p>
          <a:p>
            <a:pPr lvl="1" fontAlgn="base"/>
            <a:r>
              <a:rPr lang="en-US" sz="2400" b="1" dirty="0" smtClean="0"/>
              <a:t>Neck</a:t>
            </a:r>
          </a:p>
          <a:p>
            <a:pPr lvl="1" fontAlgn="base"/>
            <a:r>
              <a:rPr lang="en-US" sz="2400" b="1" dirty="0" smtClean="0"/>
              <a:t>Back</a:t>
            </a:r>
          </a:p>
          <a:p>
            <a:pPr lvl="1" fontAlgn="base"/>
            <a:r>
              <a:rPr lang="en-US" sz="2400" b="1" dirty="0" smtClean="0"/>
              <a:t>Joints</a:t>
            </a:r>
          </a:p>
          <a:p>
            <a:pPr lvl="1" fontAlgn="base"/>
            <a:r>
              <a:rPr lang="en-US" sz="2400" b="1" dirty="0" smtClean="0"/>
              <a:t>Extremities in general</a:t>
            </a:r>
          </a:p>
          <a:p>
            <a:pPr lvl="1" fontAlgn="base"/>
            <a:r>
              <a:rPr lang="en-US" sz="2400" b="1" dirty="0" smtClean="0"/>
              <a:t>Upper extremities</a:t>
            </a:r>
          </a:p>
          <a:p>
            <a:pPr lvl="1" fontAlgn="base"/>
            <a:r>
              <a:rPr lang="en-US" sz="2400" b="1" dirty="0" smtClean="0"/>
              <a:t>Lower extremities</a:t>
            </a:r>
          </a:p>
          <a:p>
            <a:pPr lvl="1" fontAlgn="base"/>
            <a:r>
              <a:rPr lang="en-US" sz="2400" b="1" dirty="0" smtClean="0"/>
              <a:t>Chill, fever and sweat</a:t>
            </a:r>
          </a:p>
          <a:p>
            <a:pPr lvl="1" fontAlgn="base"/>
            <a:r>
              <a:rPr lang="en-US" sz="2400" b="1" dirty="0" smtClean="0"/>
              <a:t>Skin</a:t>
            </a:r>
          </a:p>
          <a:p>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pPr fontAlgn="base"/>
            <a:r>
              <a:rPr lang="en-US" b="1" dirty="0" smtClean="0"/>
              <a:t>Chapters starting from HEAD are arranged in the order of aggravation, amelioration, sensation and extension.</a:t>
            </a:r>
          </a:p>
          <a:p>
            <a:pPr fontAlgn="base"/>
            <a:endParaRPr lang="en-US" b="1" dirty="0" smtClean="0"/>
          </a:p>
          <a:p>
            <a:pPr fontAlgn="base"/>
            <a:r>
              <a:rPr lang="en-US" b="1" dirty="0" smtClean="0"/>
              <a:t>MODALITIES</a:t>
            </a:r>
            <a:br>
              <a:rPr lang="en-US" b="1" dirty="0" smtClean="0"/>
            </a:br>
            <a:r>
              <a:rPr lang="en-US" b="1" dirty="0" smtClean="0"/>
              <a:t>This chapter contains aggravations followed by ameliorations. It includes time modalities expressed both according to the fraction of the day and timings in am and pm.</a:t>
            </a:r>
          </a:p>
          <a:p>
            <a:pPr>
              <a:buNone/>
            </a:pPr>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fontAlgn="base">
              <a:buNone/>
            </a:pPr>
            <a:r>
              <a:rPr lang="en-US" b="1" dirty="0" smtClean="0"/>
              <a:t>SYMPTOMS IN GENERAL (CONCOMITANTS )</a:t>
            </a:r>
          </a:p>
          <a:p>
            <a:pPr lvl="0" fontAlgn="base"/>
            <a:r>
              <a:rPr lang="en-US" b="1" dirty="0" smtClean="0"/>
              <a:t>Symptoms not referable to a part</a:t>
            </a:r>
          </a:p>
          <a:p>
            <a:pPr fontAlgn="base"/>
            <a:r>
              <a:rPr lang="en-US" b="1" dirty="0" smtClean="0"/>
              <a:t>This section contains</a:t>
            </a:r>
          </a:p>
          <a:p>
            <a:pPr fontAlgn="base"/>
            <a:r>
              <a:rPr lang="en-US" b="1" dirty="0" smtClean="0"/>
              <a:t>Mental symptoms</a:t>
            </a:r>
            <a:br>
              <a:rPr lang="en-US" b="1" dirty="0" smtClean="0"/>
            </a:br>
            <a:r>
              <a:rPr lang="en-US" b="1" dirty="0" err="1" smtClean="0"/>
              <a:t>Eg</a:t>
            </a:r>
            <a:r>
              <a:rPr lang="en-US" b="1" dirty="0" smtClean="0"/>
              <a:t> ; absentmindedness, anxiety, delirium, fear, nervousness etc</a:t>
            </a:r>
          </a:p>
          <a:p>
            <a:pPr fontAlgn="base"/>
            <a:r>
              <a:rPr lang="en-US" b="1" dirty="0" smtClean="0"/>
              <a:t>Different constitutions</a:t>
            </a:r>
            <a:br>
              <a:rPr lang="en-US" b="1" dirty="0" smtClean="0"/>
            </a:br>
            <a:r>
              <a:rPr lang="en-US" b="1" dirty="0" err="1" smtClean="0"/>
              <a:t>Eg</a:t>
            </a:r>
            <a:r>
              <a:rPr lang="en-US" b="1" dirty="0" smtClean="0"/>
              <a:t> ; aged suitable for the, </a:t>
            </a:r>
            <a:r>
              <a:rPr lang="en-US" b="1" dirty="0" err="1" smtClean="0"/>
              <a:t>cachetic</a:t>
            </a:r>
            <a:r>
              <a:rPr lang="en-US" b="1" dirty="0" smtClean="0"/>
              <a:t> females, children with large head and much sweat, prematurely old, emaciation etc</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fontAlgn="base"/>
            <a:r>
              <a:rPr lang="en-US" b="1" dirty="0" smtClean="0"/>
              <a:t>CLINICAL RUBRICS</a:t>
            </a:r>
            <a:br>
              <a:rPr lang="en-US" b="1" dirty="0" smtClean="0"/>
            </a:br>
            <a:r>
              <a:rPr lang="en-US" b="1" dirty="0" err="1" smtClean="0"/>
              <a:t>Eg</a:t>
            </a:r>
            <a:r>
              <a:rPr lang="en-US" b="1" dirty="0" smtClean="0"/>
              <a:t> ; </a:t>
            </a:r>
            <a:r>
              <a:rPr lang="en-US" b="1" dirty="0" err="1" smtClean="0"/>
              <a:t>anasarca</a:t>
            </a:r>
            <a:r>
              <a:rPr lang="en-US" b="1" dirty="0" smtClean="0"/>
              <a:t>, </a:t>
            </a:r>
            <a:r>
              <a:rPr lang="en-US" b="1" dirty="0" err="1" smtClean="0"/>
              <a:t>ascites</a:t>
            </a:r>
            <a:r>
              <a:rPr lang="en-US" b="1" dirty="0" smtClean="0"/>
              <a:t>, </a:t>
            </a:r>
            <a:r>
              <a:rPr lang="en-US" b="1" dirty="0" err="1" smtClean="0"/>
              <a:t>chlorosis</a:t>
            </a:r>
            <a:r>
              <a:rPr lang="en-US" b="1" dirty="0" smtClean="0"/>
              <a:t>, diabetes mellitus, </a:t>
            </a:r>
            <a:r>
              <a:rPr lang="en-US" b="1" dirty="0" err="1" smtClean="0"/>
              <a:t>hemoptysis</a:t>
            </a:r>
            <a:r>
              <a:rPr lang="en-US" b="1" dirty="0" smtClean="0"/>
              <a:t>, palsy, sprains etc</a:t>
            </a:r>
          </a:p>
          <a:p>
            <a:pPr fontAlgn="base"/>
            <a:r>
              <a:rPr lang="en-US" b="1" dirty="0" smtClean="0"/>
              <a:t>AILMENTS FROM</a:t>
            </a:r>
            <a:br>
              <a:rPr lang="en-US" b="1" dirty="0" smtClean="0"/>
            </a:br>
            <a:r>
              <a:rPr lang="en-US" b="1" dirty="0" err="1" smtClean="0"/>
              <a:t>Eg</a:t>
            </a:r>
            <a:r>
              <a:rPr lang="en-US" b="1" dirty="0" smtClean="0"/>
              <a:t> ; amputation after, fluid after loss of , </a:t>
            </a:r>
            <a:r>
              <a:rPr lang="en-US" b="1" dirty="0" err="1" smtClean="0"/>
              <a:t>overlifting</a:t>
            </a:r>
            <a:r>
              <a:rPr lang="en-US" b="1" dirty="0" smtClean="0"/>
              <a:t> complaints from, overwork complaints from, sprains lameness after etc</a:t>
            </a:r>
          </a:p>
          <a:p>
            <a:pPr fontAlgn="base"/>
            <a:r>
              <a:rPr lang="en-US" b="1" dirty="0" smtClean="0"/>
              <a:t>AFFECTED PARTS</a:t>
            </a:r>
            <a:br>
              <a:rPr lang="en-US" b="1" dirty="0" smtClean="0"/>
            </a:br>
            <a:r>
              <a:rPr lang="en-US" b="1" dirty="0" err="1" smtClean="0"/>
              <a:t>Eg</a:t>
            </a:r>
            <a:r>
              <a:rPr lang="en-US" b="1" dirty="0" smtClean="0"/>
              <a:t> ; Fibrous tissue affected, muscles affected, nervous affections, </a:t>
            </a:r>
            <a:r>
              <a:rPr lang="en-US" b="1" dirty="0" err="1" smtClean="0"/>
              <a:t>periosteum</a:t>
            </a:r>
            <a:r>
              <a:rPr lang="en-US" b="1" dirty="0" smtClean="0"/>
              <a:t> fibrous sheaths of nerves and fascia affected,</a:t>
            </a:r>
          </a:p>
          <a:p>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fontAlgn="base"/>
            <a:r>
              <a:rPr lang="en-US" b="1" dirty="0" smtClean="0"/>
              <a:t>GLANDS</a:t>
            </a:r>
            <a:br>
              <a:rPr lang="en-US" b="1" dirty="0" smtClean="0"/>
            </a:br>
            <a:r>
              <a:rPr lang="en-US" b="1" dirty="0" err="1" smtClean="0"/>
              <a:t>Eg</a:t>
            </a:r>
            <a:r>
              <a:rPr lang="en-US" b="1" dirty="0" smtClean="0"/>
              <a:t> ; enlarged, </a:t>
            </a:r>
            <a:r>
              <a:rPr lang="en-US" b="1" dirty="0" err="1" smtClean="0"/>
              <a:t>indurated</a:t>
            </a:r>
            <a:r>
              <a:rPr lang="en-US" b="1" dirty="0" smtClean="0"/>
              <a:t> stony hardness, suppuration, swelling  etc</a:t>
            </a:r>
          </a:p>
          <a:p>
            <a:pPr fontAlgn="base"/>
            <a:r>
              <a:rPr lang="en-US" b="1" dirty="0" smtClean="0"/>
              <a:t>PAIN</a:t>
            </a:r>
            <a:br>
              <a:rPr lang="en-US" b="1" dirty="0" smtClean="0"/>
            </a:br>
            <a:r>
              <a:rPr lang="en-US" b="1" dirty="0" smtClean="0"/>
              <a:t>Arranged in the order of modalities, location, onset and character.</a:t>
            </a:r>
          </a:p>
          <a:p>
            <a:pPr fontAlgn="base"/>
            <a:r>
              <a:rPr lang="en-US" b="1" dirty="0" smtClean="0"/>
              <a:t>RHEUMATIC AFFECTIONS</a:t>
            </a:r>
            <a:br>
              <a:rPr lang="en-US" b="1" dirty="0" smtClean="0"/>
            </a:br>
            <a:r>
              <a:rPr lang="en-US" b="1" dirty="0" err="1" smtClean="0"/>
              <a:t>Eg</a:t>
            </a:r>
            <a:r>
              <a:rPr lang="en-US" b="1" dirty="0" smtClean="0"/>
              <a:t> ; troubles alternate with affections of tonsils, condition associated with diabetes mellitus etc</a:t>
            </a:r>
          </a:p>
          <a:p>
            <a:pPr fontAlgn="base"/>
            <a:r>
              <a:rPr lang="en-US" b="1" dirty="0" smtClean="0"/>
              <a:t>SLEEP</a:t>
            </a:r>
            <a:br>
              <a:rPr lang="en-US" b="1" dirty="0" smtClean="0"/>
            </a:br>
            <a:r>
              <a:rPr lang="en-US" b="1" dirty="0" err="1" smtClean="0"/>
              <a:t>Eg</a:t>
            </a:r>
            <a:r>
              <a:rPr lang="en-US" b="1" dirty="0" smtClean="0"/>
              <a:t> ; sleepiness, sleeplessness, sleeps into aggravation</a:t>
            </a:r>
          </a:p>
          <a:p>
            <a:pPr fontAlgn="base"/>
            <a:r>
              <a:rPr lang="en-US" b="1" dirty="0" smtClean="0"/>
              <a:t>VERTIGO</a:t>
            </a:r>
            <a:br>
              <a:rPr lang="en-US" b="1" dirty="0" smtClean="0"/>
            </a:br>
            <a:r>
              <a:rPr lang="en-US" b="1" dirty="0" err="1" smtClean="0"/>
              <a:t>Eg</a:t>
            </a:r>
            <a:r>
              <a:rPr lang="en-US" b="1" dirty="0" smtClean="0"/>
              <a:t> ; on stooping, with tendency to fall to the right, as if things within a circle.</a:t>
            </a: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B1367"/>
                </a:solidFill>
              </a:rPr>
              <a:t>MERITS</a:t>
            </a:r>
            <a:endParaRPr lang="en-US" sz="6000" b="1" dirty="0">
              <a:solidFill>
                <a:srgbClr val="7B1367"/>
              </a:solidFill>
            </a:endParaRPr>
          </a:p>
        </p:txBody>
      </p:sp>
      <p:sp>
        <p:nvSpPr>
          <p:cNvPr id="3" name="Content Placeholder 2"/>
          <p:cNvSpPr>
            <a:spLocks noGrp="1"/>
          </p:cNvSpPr>
          <p:nvPr>
            <p:ph idx="1"/>
          </p:nvPr>
        </p:nvSpPr>
        <p:spPr/>
        <p:txBody>
          <a:bodyPr/>
          <a:lstStyle/>
          <a:p>
            <a:pPr lvl="0" fontAlgn="base"/>
            <a:r>
              <a:rPr lang="en-US" b="1" dirty="0" smtClean="0"/>
              <a:t>As the name suggests it is used for </a:t>
            </a:r>
            <a:r>
              <a:rPr lang="en-US" b="1" dirty="0" err="1" smtClean="0"/>
              <a:t>repertorising</a:t>
            </a:r>
            <a:r>
              <a:rPr lang="en-US" b="1" dirty="0" smtClean="0"/>
              <a:t> the cases affecting the connective tissues.</a:t>
            </a:r>
          </a:p>
          <a:p>
            <a:pPr lvl="0" fontAlgn="base"/>
            <a:r>
              <a:rPr lang="en-US" b="1" dirty="0" smtClean="0"/>
              <a:t>It is applicable in case of complete symptoms.</a:t>
            </a:r>
          </a:p>
          <a:p>
            <a:pPr lvl="0" fontAlgn="base"/>
            <a:r>
              <a:rPr lang="en-US" b="1" dirty="0" smtClean="0"/>
              <a:t>It is also useful in cases with prominent modalities.</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B1367"/>
                </a:solidFill>
              </a:rPr>
              <a:t>DEMERITS</a:t>
            </a:r>
            <a:endParaRPr lang="en-US" sz="4800" b="1" dirty="0">
              <a:solidFill>
                <a:srgbClr val="7B1367"/>
              </a:solidFill>
            </a:endParaRPr>
          </a:p>
        </p:txBody>
      </p:sp>
      <p:sp>
        <p:nvSpPr>
          <p:cNvPr id="3" name="Content Placeholder 2"/>
          <p:cNvSpPr>
            <a:spLocks noGrp="1"/>
          </p:cNvSpPr>
          <p:nvPr>
            <p:ph idx="1"/>
          </p:nvPr>
        </p:nvSpPr>
        <p:spPr/>
        <p:txBody>
          <a:bodyPr>
            <a:normAutofit fontScale="92500" lnSpcReduction="10000"/>
          </a:bodyPr>
          <a:lstStyle/>
          <a:p>
            <a:pPr lvl="0" fontAlgn="base"/>
            <a:r>
              <a:rPr lang="en-US" b="1" dirty="0" smtClean="0"/>
              <a:t>Each rubric constitute only a few remedies.</a:t>
            </a:r>
          </a:p>
          <a:p>
            <a:pPr lvl="0" fontAlgn="base"/>
            <a:endParaRPr lang="en-US" b="1" dirty="0" smtClean="0"/>
          </a:p>
          <a:p>
            <a:pPr lvl="0" fontAlgn="base"/>
            <a:r>
              <a:rPr lang="en-US" b="1" dirty="0" smtClean="0"/>
              <a:t>Total number of medicines is only 206.</a:t>
            </a:r>
          </a:p>
          <a:p>
            <a:pPr lvl="0" fontAlgn="base"/>
            <a:endParaRPr lang="en-US" b="1" dirty="0" smtClean="0"/>
          </a:p>
          <a:p>
            <a:pPr lvl="0" fontAlgn="base"/>
            <a:r>
              <a:rPr lang="en-US" b="1" dirty="0" smtClean="0"/>
              <a:t>There are no cross references, no index, no abbreviations or no remedy list mentioned.</a:t>
            </a:r>
          </a:p>
          <a:p>
            <a:pPr lvl="0" fontAlgn="base"/>
            <a:endParaRPr lang="en-US" b="1" dirty="0" smtClean="0"/>
          </a:p>
          <a:p>
            <a:pPr lvl="0" fontAlgn="base"/>
            <a:r>
              <a:rPr lang="en-US" b="1" dirty="0" smtClean="0"/>
              <a:t>Grading of symptoms is confusing since there is CAPITALS and SMALL CAPITALS.</a:t>
            </a:r>
          </a:p>
          <a:p>
            <a:endParaRPr lang="en-US" dirty="0" smtClean="0"/>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B1367"/>
                </a:solidFill>
              </a:rPr>
              <a:t>THE RHEUMATIC REMEDIES</a:t>
            </a:r>
            <a:endParaRPr lang="en-US" dirty="0">
              <a:solidFill>
                <a:srgbClr val="7B1367"/>
              </a:solidFill>
            </a:endParaRPr>
          </a:p>
        </p:txBody>
      </p:sp>
      <p:sp>
        <p:nvSpPr>
          <p:cNvPr id="3" name="Content Placeholder 2"/>
          <p:cNvSpPr>
            <a:spLocks noGrp="1"/>
          </p:cNvSpPr>
          <p:nvPr>
            <p:ph idx="1"/>
          </p:nvPr>
        </p:nvSpPr>
        <p:spPr/>
        <p:txBody>
          <a:bodyPr/>
          <a:lstStyle/>
          <a:p>
            <a:pPr lvl="0" fontAlgn="base"/>
            <a:r>
              <a:rPr lang="en-US" b="1" dirty="0" smtClean="0"/>
              <a:t>Author : Herbert. A. Roberts</a:t>
            </a:r>
          </a:p>
          <a:p>
            <a:pPr lvl="0" fontAlgn="base"/>
            <a:r>
              <a:rPr lang="en-US" b="1" dirty="0" smtClean="0"/>
              <a:t>Published in the year 1939</a:t>
            </a:r>
          </a:p>
          <a:p>
            <a:pPr lvl="0" fontAlgn="base"/>
            <a:r>
              <a:rPr lang="en-US" b="1" dirty="0" smtClean="0"/>
              <a:t>This is the reprint edition in 2005, published by </a:t>
            </a:r>
            <a:r>
              <a:rPr lang="en-US" b="1" dirty="0" err="1" smtClean="0"/>
              <a:t>B.Jain</a:t>
            </a:r>
            <a:r>
              <a:rPr lang="en-US" b="1" dirty="0" smtClean="0"/>
              <a:t> publishers</a:t>
            </a:r>
          </a:p>
          <a:p>
            <a:pPr lvl="0" fontAlgn="base"/>
            <a:r>
              <a:rPr lang="en-US" b="1" dirty="0" smtClean="0"/>
              <a:t>Based on THE RHEUMATIC REMEDIES</a:t>
            </a:r>
          </a:p>
          <a:p>
            <a:pPr lvl="0" fontAlgn="base"/>
            <a:r>
              <a:rPr lang="en-US" b="1" dirty="0" smtClean="0"/>
              <a:t>Number of remedies 206</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B1367"/>
                </a:solidFill>
              </a:rPr>
              <a:t>SUMMARY</a:t>
            </a:r>
            <a:endParaRPr lang="en-US" sz="4800" b="1" dirty="0">
              <a:solidFill>
                <a:srgbClr val="7B1367"/>
              </a:solidFill>
            </a:endParaRPr>
          </a:p>
        </p:txBody>
      </p:sp>
      <p:sp>
        <p:nvSpPr>
          <p:cNvPr id="3" name="Content Placeholder 2"/>
          <p:cNvSpPr>
            <a:spLocks noGrp="1"/>
          </p:cNvSpPr>
          <p:nvPr>
            <p:ph idx="1"/>
          </p:nvPr>
        </p:nvSpPr>
        <p:spPr/>
        <p:txBody>
          <a:bodyPr>
            <a:normAutofit/>
          </a:bodyPr>
          <a:lstStyle/>
          <a:p>
            <a:pPr lvl="0" fontAlgn="base"/>
            <a:r>
              <a:rPr lang="en-US" b="1" dirty="0" smtClean="0"/>
              <a:t>Repertory to rheumatic remedies is one of the regional repertories by H.A.Roberts.it constitutes of 25 chapters where the repertory can be used to work out the cases with complete symptoms and prominent </a:t>
            </a:r>
            <a:r>
              <a:rPr lang="en-US" b="1" dirty="0" err="1" smtClean="0"/>
              <a:t>modalities.It</a:t>
            </a:r>
            <a:r>
              <a:rPr lang="en-US" b="1" dirty="0" smtClean="0"/>
              <a:t> not only deals with the rheumatic affections but also with other rubrics related to general and particular symptoms.</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229600" cy="1143000"/>
          </a:xfrm>
        </p:spPr>
        <p:txBody>
          <a:bodyPr>
            <a:noAutofit/>
          </a:bodyPr>
          <a:lstStyle/>
          <a:p>
            <a:pPr algn="r"/>
            <a:r>
              <a:rPr lang="en-IN" sz="8000" b="1" dirty="0" smtClean="0">
                <a:solidFill>
                  <a:srgbClr val="FF0066"/>
                </a:solidFill>
                <a:latin typeface="Berlin Sans FB" pitchFamily="34" charset="0"/>
              </a:rPr>
              <a:t>THANK YOU</a:t>
            </a:r>
            <a:endParaRPr lang="en-IN" sz="8000" b="1" dirty="0">
              <a:solidFill>
                <a:srgbClr val="FF0066"/>
              </a:solidFill>
              <a:latin typeface="Berlin Sans FB" pitchFamily="34" charset="0"/>
            </a:endParaRP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B1367"/>
                </a:solidFill>
              </a:rPr>
              <a:t>GRADATION</a:t>
            </a:r>
            <a:endParaRPr lang="en-US" dirty="0">
              <a:solidFill>
                <a:srgbClr val="7B1367"/>
              </a:solidFill>
            </a:endParaRPr>
          </a:p>
        </p:txBody>
      </p:sp>
      <p:sp>
        <p:nvSpPr>
          <p:cNvPr id="3" name="Content Placeholder 2"/>
          <p:cNvSpPr>
            <a:spLocks noGrp="1"/>
          </p:cNvSpPr>
          <p:nvPr>
            <p:ph idx="1"/>
          </p:nvPr>
        </p:nvSpPr>
        <p:spPr/>
        <p:txBody>
          <a:bodyPr/>
          <a:lstStyle/>
          <a:p>
            <a:pPr fontAlgn="base"/>
            <a:r>
              <a:rPr lang="en-US" b="1" dirty="0" smtClean="0"/>
              <a:t>4 typography used</a:t>
            </a:r>
          </a:p>
          <a:p>
            <a:pPr lvl="0" fontAlgn="base"/>
            <a:endParaRPr lang="en-US" b="1" dirty="0" smtClean="0"/>
          </a:p>
          <a:p>
            <a:pPr lvl="0" fontAlgn="base"/>
            <a:r>
              <a:rPr lang="en-US" b="1" dirty="0" smtClean="0"/>
              <a:t>1</a:t>
            </a:r>
            <a:r>
              <a:rPr lang="en-US" b="1" baseline="30000" dirty="0" smtClean="0"/>
              <a:t>st</a:t>
            </a:r>
            <a:r>
              <a:rPr lang="en-US" b="1" dirty="0" smtClean="0"/>
              <a:t> grade – CAPITAL</a:t>
            </a:r>
          </a:p>
          <a:p>
            <a:pPr lvl="0" fontAlgn="base"/>
            <a:r>
              <a:rPr lang="en-US" b="1" dirty="0" smtClean="0"/>
              <a:t>2</a:t>
            </a:r>
            <a:r>
              <a:rPr lang="en-US" b="1" baseline="30000" dirty="0" smtClean="0"/>
              <a:t>nd</a:t>
            </a:r>
            <a:r>
              <a:rPr lang="en-US" b="1" dirty="0" smtClean="0"/>
              <a:t> grade – SMALL CAPITAL</a:t>
            </a:r>
          </a:p>
          <a:p>
            <a:pPr lvl="0" fontAlgn="base"/>
            <a:r>
              <a:rPr lang="en-US" b="1" dirty="0" smtClean="0"/>
              <a:t>3</a:t>
            </a:r>
            <a:r>
              <a:rPr lang="en-US" b="1" baseline="30000" dirty="0" smtClean="0"/>
              <a:t>rd</a:t>
            </a:r>
            <a:r>
              <a:rPr lang="en-US" b="1" dirty="0" smtClean="0"/>
              <a:t> grade – </a:t>
            </a:r>
            <a:r>
              <a:rPr lang="en-US" b="1" i="1" dirty="0" smtClean="0"/>
              <a:t>Italics</a:t>
            </a:r>
            <a:endParaRPr lang="en-US" b="1" dirty="0" smtClean="0"/>
          </a:p>
          <a:p>
            <a:pPr lvl="0" fontAlgn="base"/>
            <a:r>
              <a:rPr lang="en-US" b="1" dirty="0" smtClean="0"/>
              <a:t>4</a:t>
            </a:r>
            <a:r>
              <a:rPr lang="en-US" b="1" baseline="30000" dirty="0" smtClean="0"/>
              <a:t>th</a:t>
            </a:r>
            <a:r>
              <a:rPr lang="en-US" b="1" dirty="0" smtClean="0"/>
              <a:t> grade – roman</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fontAlgn="base"/>
            <a:endParaRPr lang="en-US" b="1" dirty="0" smtClean="0"/>
          </a:p>
          <a:p>
            <a:pPr fontAlgn="base"/>
            <a:r>
              <a:rPr lang="en-US" b="1" dirty="0" smtClean="0"/>
              <a:t>Herbert A. Roberts (1868 – 1950)</a:t>
            </a:r>
            <a:br>
              <a:rPr lang="en-US" b="1" dirty="0" smtClean="0"/>
            </a:br>
            <a:r>
              <a:rPr lang="en-US" b="1" dirty="0" smtClean="0"/>
              <a:t>Herbert A. Roberts, MD, was born May 7, 1868 and died October 13, 1950.</a:t>
            </a:r>
          </a:p>
          <a:p>
            <a:pPr fontAlgn="base"/>
            <a:endParaRPr lang="en-US" b="1" dirty="0" smtClean="0"/>
          </a:p>
          <a:p>
            <a:pPr fontAlgn="base"/>
            <a:r>
              <a:rPr lang="en-US" b="1" dirty="0" smtClean="0"/>
              <a:t> He graduated from the New York Homoeopathic Medical College, practiced for a while in Vermont and then set up practice in Derby Connecticut.</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smtClean="0"/>
              <a:t>Dr. Roberts worked as a medical officer on troop ships during World War 1. </a:t>
            </a:r>
          </a:p>
          <a:p>
            <a:endParaRPr lang="en-US" b="1" dirty="0" smtClean="0"/>
          </a:p>
          <a:p>
            <a:r>
              <a:rPr lang="en-US" b="1" dirty="0" smtClean="0"/>
              <a:t>He was the president of the International </a:t>
            </a:r>
            <a:r>
              <a:rPr lang="en-US" b="1" dirty="0" err="1" smtClean="0"/>
              <a:t>Hahnemannian</a:t>
            </a:r>
            <a:r>
              <a:rPr lang="en-US" b="1" dirty="0" smtClean="0"/>
              <a:t> Association (IHA) in 1923 and editor of the much-respected Homoeopathic Recorder from 1927-1934.</a:t>
            </a:r>
          </a:p>
          <a:p>
            <a:pPr>
              <a:buNone/>
            </a:pPr>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fontAlgn="base"/>
            <a:r>
              <a:rPr lang="en-US" b="1" dirty="0" smtClean="0"/>
              <a:t>Roberts was an active writer, researcher, and teacher. Between the IHA transactions and the Homoeopathic Recorder he authored 117 articles and 27 editorials.</a:t>
            </a:r>
          </a:p>
          <a:p>
            <a:pPr fontAlgn="base"/>
            <a:endParaRPr lang="en-US" b="1" dirty="0" smtClean="0"/>
          </a:p>
          <a:p>
            <a:pPr fontAlgn="base"/>
            <a:r>
              <a:rPr lang="en-US" b="1" dirty="0" smtClean="0"/>
              <a:t>He is the ex chairman of the American Foundation for Homoeopathy and editor of Homoeopathic Recorder. </a:t>
            </a:r>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fontAlgn="base">
              <a:buNone/>
            </a:pPr>
            <a:r>
              <a:rPr lang="en-US" b="1" dirty="0" smtClean="0"/>
              <a:t>His other important works are</a:t>
            </a:r>
          </a:p>
          <a:p>
            <a:pPr lvl="0" fontAlgn="base"/>
            <a:r>
              <a:rPr lang="en-US" b="1" dirty="0" smtClean="0"/>
              <a:t>Principles and practicability of </a:t>
            </a:r>
            <a:r>
              <a:rPr lang="en-US" b="1" dirty="0" err="1" smtClean="0"/>
              <a:t>Boenninghausen’s</a:t>
            </a:r>
            <a:r>
              <a:rPr lang="en-US" b="1" dirty="0" smtClean="0"/>
              <a:t> Therapeutic pocket Book</a:t>
            </a:r>
          </a:p>
          <a:p>
            <a:pPr lvl="0" fontAlgn="base"/>
            <a:r>
              <a:rPr lang="en-US" b="1" dirty="0" smtClean="0"/>
              <a:t>Sensation as if</a:t>
            </a:r>
          </a:p>
          <a:p>
            <a:pPr lvl="0" fontAlgn="base"/>
            <a:r>
              <a:rPr lang="en-US" b="1" dirty="0" smtClean="0"/>
              <a:t>The study of remedies by comparison</a:t>
            </a:r>
          </a:p>
          <a:p>
            <a:pPr lvl="0" fontAlgn="base"/>
            <a:r>
              <a:rPr lang="en-US" b="1" dirty="0" smtClean="0"/>
              <a:t>The principles and art of cure by Homoeopathy</a:t>
            </a:r>
          </a:p>
          <a:p>
            <a:pPr lvl="0" fontAlgn="base"/>
            <a:r>
              <a:rPr lang="en-US" b="1" dirty="0" smtClean="0"/>
              <a:t>Rheumatic remedies</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fontAlgn="base"/>
            <a:r>
              <a:rPr lang="en-US" b="1" dirty="0" smtClean="0"/>
              <a:t>RHEUMATISM</a:t>
            </a:r>
            <a:br>
              <a:rPr lang="en-US" b="1" dirty="0" smtClean="0"/>
            </a:br>
            <a:endParaRPr lang="en-US" b="1" dirty="0" smtClean="0"/>
          </a:p>
          <a:p>
            <a:pPr fontAlgn="base">
              <a:buNone/>
            </a:pPr>
            <a:r>
              <a:rPr lang="en-US" b="1" dirty="0" smtClean="0"/>
              <a:t>		Word meaning: </a:t>
            </a:r>
            <a:r>
              <a:rPr lang="en-US" b="1" dirty="0" err="1" smtClean="0"/>
              <a:t>rheu·ma·tism</a:t>
            </a:r>
            <a:r>
              <a:rPr lang="en-US" b="1" dirty="0" smtClean="0"/>
              <a:t>/ (</a:t>
            </a:r>
            <a:r>
              <a:rPr lang="en-US" b="1" dirty="0" err="1" smtClean="0"/>
              <a:t>roo´mah-tizm</a:t>
            </a:r>
            <a:r>
              <a:rPr lang="en-US" b="1" dirty="0" smtClean="0"/>
              <a:t>) any of a variety of disorders marked by inflammation, degeneration, or metabolic derangement of the connective tissue structures, especially the joints and related structures, and attended by pain, stiffness, or limitation of motion.</a:t>
            </a:r>
          </a:p>
          <a:p>
            <a:pPr>
              <a:buNone/>
            </a:pPr>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endParaRPr lang="en-US" dirty="0" smtClean="0"/>
          </a:p>
          <a:p>
            <a:r>
              <a:rPr lang="en-US" b="1" dirty="0" smtClean="0"/>
              <a:t>There is no such diagnosis as Rheumatism. It implies only a general </a:t>
            </a:r>
            <a:r>
              <a:rPr lang="en-US" b="1" dirty="0" err="1" smtClean="0"/>
              <a:t>symptomatology</a:t>
            </a:r>
            <a:r>
              <a:rPr lang="en-US" b="1" dirty="0" smtClean="0"/>
              <a:t> of pain that is similar in certain characteristics whether it may be gout, arthritis, inflammatory rheumatism, or any other disease condition affecting certain group of tissues.</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623</Words>
  <Application>Microsoft Office PowerPoint</Application>
  <PresentationFormat>On-screen Show (4:3)</PresentationFormat>
  <Paragraphs>125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Berlin Sans FB</vt:lpstr>
      <vt:lpstr>Bernard MT Condensed</vt:lpstr>
      <vt:lpstr>Calibri</vt:lpstr>
      <vt:lpstr>Times New Roman</vt:lpstr>
      <vt:lpstr>Office Theme</vt:lpstr>
      <vt:lpstr>REPERTORY  TO THE   RHEUMATIC REMEDIES</vt:lpstr>
      <vt:lpstr>THE RHEUMATIC REMEDIES</vt:lpstr>
      <vt:lpstr>GRADATION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MERITS</vt:lpstr>
      <vt:lpstr>DEMERITS</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Lib Lab One</cp:lastModifiedBy>
  <cp:revision>10</cp:revision>
  <dcterms:created xsi:type="dcterms:W3CDTF">2006-08-16T00:00:00Z</dcterms:created>
  <dcterms:modified xsi:type="dcterms:W3CDTF">2020-11-24T11:22:47Z</dcterms:modified>
</cp:coreProperties>
</file>